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EAE1"/>
    <a:srgbClr val="D37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04" y="-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en-US" smtClean="0"/>
              <a:t>15/5/17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en-US" smtClean="0"/>
              <a:t>15/5/17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15/5/17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Dos imágenes con 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15/5/17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15/5/17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15/5/17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15/5/17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16" name="Instructional Text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sz="1200" b="1" i="1">
                <a:latin typeface="Arial"/>
                <a:ea typeface="+mn-ea"/>
                <a:cs typeface="Arial"/>
              </a:rPr>
              <a:t>NOTA:</a:t>
            </a:r>
          </a:p>
          <a:p>
            <a:pPr algn="l" defTabSz="914400">
              <a:buNone/>
            </a:pPr>
            <a:r>
              <a:rPr sz="1200" b="0" i="1">
                <a:latin typeface="Arial"/>
                <a:ea typeface="+mn-ea"/>
                <a:cs typeface="Arial"/>
              </a:rPr>
              <a:t>Para cambiar la imagen de esta dispositiva, seleccione la imagen y elimínela. A continuación haga clic en el icono Imágenes  en el marcador de posición e inserte su imagen.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15/5/17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15/5/17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15/5/17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15/5/17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15/5/17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en-US" smtClean="0"/>
              <a:pPr/>
              <a:t>15/5/17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ganasdetrabajar.com" TargetMode="External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53037" y="778515"/>
            <a:ext cx="5962918" cy="2560320"/>
          </a:xfrm>
        </p:spPr>
        <p:txBody>
          <a:bodyPr>
            <a:normAutofit/>
          </a:bodyPr>
          <a:lstStyle/>
          <a:p>
            <a:pPr algn="ctr"/>
            <a:r>
              <a:rPr lang="es-ES" sz="6600" dirty="0" smtClean="0">
                <a:solidFill>
                  <a:schemeClr val="accent2"/>
                </a:solidFill>
                <a:latin typeface="Orbitron" panose="02000000000000000000" pitchFamily="2" charset="0"/>
              </a:rPr>
              <a:t>ACM </a:t>
            </a:r>
            <a:r>
              <a:rPr lang="es-ES" sz="3400" dirty="0" smtClean="0">
                <a:solidFill>
                  <a:schemeClr val="accent2"/>
                </a:solidFill>
                <a:latin typeface="Orbitron" panose="02000000000000000000" pitchFamily="2" charset="0"/>
              </a:rPr>
              <a:t/>
            </a:r>
            <a:br>
              <a:rPr lang="es-ES" sz="3400" dirty="0" smtClean="0">
                <a:solidFill>
                  <a:schemeClr val="accent2"/>
                </a:solidFill>
                <a:latin typeface="Orbitron" panose="02000000000000000000" pitchFamily="2" charset="0"/>
              </a:rPr>
            </a:br>
            <a:r>
              <a:rPr lang="es-ES" sz="3400" dirty="0" smtClean="0">
                <a:solidFill>
                  <a:schemeClr val="accent2"/>
                </a:solidFill>
                <a:latin typeface="Orbitron" panose="02000000000000000000" pitchFamily="2" charset="0"/>
              </a:rPr>
              <a:t>Innovación y Personas</a:t>
            </a:r>
            <a:endParaRPr lang="es-ES" sz="3400" dirty="0">
              <a:solidFill>
                <a:schemeClr val="accent2"/>
              </a:solidFill>
              <a:latin typeface="Orbitron" panose="02000000000000000000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53037" y="3498217"/>
            <a:ext cx="5962918" cy="160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Conferencias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rbitron" panose="02000000000000000000" pitchFamily="2" charset="0"/>
            </a:endParaRPr>
          </a:p>
        </p:txBody>
      </p:sp>
      <p:pic>
        <p:nvPicPr>
          <p:cNvPr id="5" name="Marcador de posición de imagen 4" descr="Calle de una ciudad con desenfoque de movimiento" title="Imagen de muestra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91248" cy="15570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/>
            </a:outerShdw>
            <a:softEdge rad="0"/>
          </a:effec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071" y="4117350"/>
            <a:ext cx="3974850" cy="198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519707"/>
            <a:ext cx="4810539" cy="533829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86375" y="356230"/>
            <a:ext cx="9589809" cy="66748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s-ES" sz="2800" dirty="0" smtClean="0">
                <a:latin typeface="Orbitron" panose="02000000000000000000" pitchFamily="2" charset="0"/>
              </a:rPr>
              <a:t>Conferenciante</a:t>
            </a:r>
            <a:endParaRPr lang="es-ES" sz="2800" dirty="0">
              <a:latin typeface="Orbitron" panose="02000000000000000000" pitchFamily="2" charset="0"/>
            </a:endParaRP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4810539" y="1163476"/>
            <a:ext cx="7264803" cy="4994352"/>
          </a:xfrm>
        </p:spPr>
        <p:txBody>
          <a:bodyPr>
            <a:normAutofit lnSpcReduction="10000"/>
          </a:bodyPr>
          <a:lstStyle/>
          <a:p>
            <a:pPr marL="0" indent="0" algn="just">
              <a:buClr>
                <a:srgbClr val="595959"/>
              </a:buClr>
              <a:buNone/>
            </a:pPr>
            <a:endParaRPr lang="es-ES" dirty="0" smtClean="0"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None/>
            </a:pPr>
            <a:endParaRPr lang="es-ES" dirty="0"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None/>
            </a:pPr>
            <a:endParaRPr lang="es-ES" sz="2000" dirty="0" smtClean="0">
              <a:solidFill>
                <a:schemeClr val="accent2"/>
              </a:solidFill>
              <a:latin typeface="Orbitron" panose="02000000000000000000" pitchFamily="2" charset="0"/>
            </a:endParaRPr>
          </a:p>
          <a:p>
            <a:pPr algn="just">
              <a:buClr>
                <a:srgbClr val="595959"/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Graduado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en Marketing y Gestión Comercial por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ESEM</a:t>
            </a:r>
          </a:p>
          <a:p>
            <a:pPr marL="0" indent="0" algn="just">
              <a:buClr>
                <a:srgbClr val="595959"/>
              </a:buClr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    (Escuela Superior de Estudios de Marketing).</a:t>
            </a:r>
          </a:p>
          <a:p>
            <a:pPr algn="just">
              <a:buClr>
                <a:srgbClr val="595959"/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 Experto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en Coaching y estrategia profesional.</a:t>
            </a:r>
          </a:p>
          <a:p>
            <a:pPr algn="just">
              <a:buClr>
                <a:srgbClr val="595959"/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 Autor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del libro “Encuentra empleo en la nueva era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”.</a:t>
            </a:r>
          </a:p>
          <a:p>
            <a:pPr algn="just">
              <a:buClr>
                <a:srgbClr val="595959"/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 Consultor en ACM Innovación y Personas.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rbitron" panose="02000000000000000000" pitchFamily="2" charset="0"/>
            </a:endParaRPr>
          </a:p>
          <a:p>
            <a:pPr algn="just">
              <a:buClr>
                <a:srgbClr val="595959"/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 Treinta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años de experiencia dirigiendo personas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.</a:t>
            </a:r>
          </a:p>
          <a:p>
            <a:pPr algn="just">
              <a:buClr>
                <a:srgbClr val="595959"/>
              </a:buClr>
              <a:buFont typeface="Wingdings" panose="05000000000000000000" pitchFamily="2" charset="2"/>
              <a:buChar char="v"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 CEO y Fundador de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  <a:hlinkClick r:id="rId3"/>
              </a:rPr>
              <a:t>www.conganasdetrabajar.com</a:t>
            </a: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None/>
            </a:pP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None/>
            </a:pPr>
            <a:endParaRPr lang="es-ES" dirty="0"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None/>
            </a:pPr>
            <a:endParaRPr lang="es-ES" dirty="0" smtClean="0"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None/>
            </a:pPr>
            <a:endParaRPr lang="es-ES" dirty="0"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None/>
            </a:pPr>
            <a:endParaRPr lang="es-ES" dirty="0">
              <a:latin typeface="Orbitron" panose="02000000000000000000" pitchFamily="2" charset="0"/>
            </a:endParaRPr>
          </a:p>
          <a:p>
            <a:pPr algn="just">
              <a:buClr>
                <a:srgbClr val="595959"/>
              </a:buClr>
              <a:buFont typeface="Wingdings" panose="05000000000000000000" pitchFamily="2" charset="2"/>
              <a:buChar char="v"/>
            </a:pPr>
            <a:endParaRPr lang="es-ES" sz="2400" b="0" i="0" dirty="0">
              <a:latin typeface="Orbitron" panose="02000000000000000000" pitchFamily="2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536" y="0"/>
            <a:ext cx="2207912" cy="137994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/>
            </a:outerShdw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86375" y="356230"/>
            <a:ext cx="9589809" cy="66748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s-ES" sz="2800" dirty="0" smtClean="0">
                <a:latin typeface="Orbitron" panose="02000000000000000000" pitchFamily="2" charset="0"/>
              </a:rPr>
              <a:t>Contenido</a:t>
            </a:r>
            <a:endParaRPr lang="es-ES" sz="2800" dirty="0">
              <a:latin typeface="Orbitron" panose="02000000000000000000" pitchFamily="2" charset="0"/>
            </a:endParaRP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302651" y="2279561"/>
            <a:ext cx="3567448" cy="4578439"/>
          </a:xfrm>
        </p:spPr>
        <p:txBody>
          <a:bodyPr>
            <a:normAutofit fontScale="70000" lnSpcReduction="20000"/>
          </a:bodyPr>
          <a:lstStyle/>
          <a:p>
            <a:pPr algn="just">
              <a:buClr>
                <a:srgbClr val="595959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Actitud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positiva</a:t>
            </a:r>
          </a:p>
          <a:p>
            <a:pPr marL="0" indent="0" algn="just">
              <a:buClr>
                <a:srgbClr val="595959"/>
              </a:buClr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Siempre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es necesaria para enfrentarse a cualquier problema en la vida</a:t>
            </a:r>
          </a:p>
          <a:p>
            <a:pPr algn="just">
              <a:buClr>
                <a:srgbClr val="595959"/>
              </a:buClr>
              <a:buFont typeface="Wingdings" panose="05000000000000000000" pitchFamily="2" charset="2"/>
              <a:buChar char="Ø"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Aceptación</a:t>
            </a:r>
          </a:p>
          <a:p>
            <a:pPr marL="0" indent="0" algn="just">
              <a:buClr>
                <a:srgbClr val="595959"/>
              </a:buClr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Aceptarse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a uno mismo es desechar el resentimiento y el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odio. Sin aceptarse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es imposible avanzar.</a:t>
            </a:r>
          </a:p>
          <a:p>
            <a:pPr algn="just">
              <a:buClr>
                <a:srgbClr val="595959"/>
              </a:buClr>
              <a:buFont typeface="Wingdings" panose="05000000000000000000" pitchFamily="2" charset="2"/>
              <a:buChar char="Ø"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Autenticidad</a:t>
            </a:r>
          </a:p>
          <a:p>
            <a:pPr marL="0" indent="0" algn="just">
              <a:buClr>
                <a:srgbClr val="595959"/>
              </a:buClr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Ser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siempre uno mismo</a:t>
            </a:r>
          </a:p>
          <a:p>
            <a:pPr algn="just">
              <a:buClr>
                <a:srgbClr val="595959"/>
              </a:buClr>
              <a:buFont typeface="Wingdings" panose="05000000000000000000" pitchFamily="2" charset="2"/>
              <a:buChar char="Ø"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Altruismo</a:t>
            </a:r>
          </a:p>
          <a:p>
            <a:pPr marL="0" indent="0" algn="just">
              <a:buClr>
                <a:srgbClr val="595959"/>
              </a:buClr>
              <a:buNone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Ofrece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a la sociedad lo que quieras para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ti.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None/>
            </a:pP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Además, todo depende de uno mismo y de su ambición y por consiguiente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de su motivación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.</a:t>
            </a:r>
          </a:p>
          <a:p>
            <a:pPr marL="0" indent="0" algn="just">
              <a:buClr>
                <a:srgbClr val="595959"/>
              </a:buClr>
              <a:buNone/>
            </a:pPr>
            <a:endParaRPr lang="es-ES" dirty="0" smtClean="0"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None/>
            </a:pPr>
            <a:endParaRPr lang="es-ES" dirty="0"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None/>
            </a:pPr>
            <a:endParaRPr lang="es-ES" dirty="0" smtClean="0"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None/>
            </a:pPr>
            <a:endParaRPr lang="es-ES" dirty="0"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None/>
            </a:pPr>
            <a:endParaRPr lang="es-ES" dirty="0">
              <a:latin typeface="Orbitron" panose="02000000000000000000" pitchFamily="2" charset="0"/>
            </a:endParaRPr>
          </a:p>
          <a:p>
            <a:pPr algn="just">
              <a:buClr>
                <a:srgbClr val="595959"/>
              </a:buClr>
              <a:buFont typeface="Wingdings" panose="05000000000000000000" pitchFamily="2" charset="2"/>
              <a:buChar char="v"/>
            </a:pPr>
            <a:endParaRPr lang="es-ES" sz="2400" b="0" i="0" dirty="0">
              <a:latin typeface="Orbitron" panose="02000000000000000000" pitchFamily="2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536" y="0"/>
            <a:ext cx="2207912" cy="137994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/>
            </a:outerShdw>
            <a:softEdge rad="0"/>
          </a:effectLst>
        </p:spPr>
      </p:pic>
      <p:sp>
        <p:nvSpPr>
          <p:cNvPr id="8" name="Marcador de posición de contenido 2"/>
          <p:cNvSpPr txBox="1">
            <a:spLocks/>
          </p:cNvSpPr>
          <p:nvPr/>
        </p:nvSpPr>
        <p:spPr>
          <a:xfrm>
            <a:off x="4376671" y="2279561"/>
            <a:ext cx="3876209" cy="4391696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595959"/>
              </a:buClr>
              <a:buFont typeface="Wingdings" panose="05000000000000000000" pitchFamily="2" charset="2"/>
              <a:buChar char="Ø"/>
            </a:pPr>
            <a:r>
              <a:rPr lang="es-E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Trabaja con tu equipo desde la honestidad, sinceridad y humildad</a:t>
            </a:r>
          </a:p>
          <a:p>
            <a:pPr algn="just">
              <a:buClr>
                <a:srgbClr val="595959"/>
              </a:buClr>
              <a:buFont typeface="Wingdings" panose="05000000000000000000" pitchFamily="2" charset="2"/>
              <a:buChar char="Ø"/>
            </a:pPr>
            <a:r>
              <a:rPr lang="es-E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Enfoca tu objetivo y vive por y para él.</a:t>
            </a:r>
          </a:p>
          <a:p>
            <a:pPr algn="just">
              <a:buClr>
                <a:srgbClr val="595959"/>
              </a:buClr>
              <a:buFont typeface="Wingdings" panose="05000000000000000000" pitchFamily="2" charset="2"/>
              <a:buChar char="Ø"/>
            </a:pPr>
            <a:r>
              <a:rPr lang="es-E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Elegir bien lo que quieres es fundamental para ponerle pasión a tu vida. Cuando </a:t>
            </a:r>
            <a:r>
              <a:rPr lang="es-E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lo tengas </a:t>
            </a:r>
            <a:r>
              <a:rPr lang="es-E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claro compártelo con tu equipo y transmíteles periódicamente cómo están </a:t>
            </a:r>
            <a:r>
              <a:rPr lang="es-E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los índices </a:t>
            </a:r>
            <a:r>
              <a:rPr lang="es-E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de consecución.</a:t>
            </a:r>
          </a:p>
          <a:p>
            <a:pPr algn="just">
              <a:buClr>
                <a:srgbClr val="595959"/>
              </a:buClr>
              <a:buFont typeface="Wingdings" panose="05000000000000000000" pitchFamily="2" charset="2"/>
              <a:buChar char="Ø"/>
            </a:pPr>
            <a:r>
              <a:rPr lang="es-E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Trabaja con tu equipo en obtener un resultado final superior a lo que el cliente desea.</a:t>
            </a:r>
          </a:p>
          <a:p>
            <a:pPr algn="just">
              <a:buClr>
                <a:srgbClr val="595959"/>
              </a:buClr>
              <a:buFont typeface="Wingdings" panose="05000000000000000000" pitchFamily="2" charset="2"/>
              <a:buChar char="Ø"/>
            </a:pPr>
            <a:r>
              <a:rPr lang="es-E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Provoca </a:t>
            </a:r>
            <a:r>
              <a:rPr lang="es-E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constantes “WOW”.</a:t>
            </a:r>
            <a:endParaRPr lang="es-ES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rbitron" panose="02000000000000000000" pitchFamily="2" charset="0"/>
            </a:endParaRPr>
          </a:p>
          <a:p>
            <a:pPr algn="just">
              <a:buClr>
                <a:srgbClr val="595959"/>
              </a:buClr>
              <a:buFont typeface="Wingdings" panose="05000000000000000000" pitchFamily="2" charset="2"/>
              <a:buChar char="Ø"/>
            </a:pPr>
            <a:r>
              <a:rPr lang="es-E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Utiliza la ley de la delegación </a:t>
            </a:r>
            <a:r>
              <a:rPr lang="es-E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inteligente.</a:t>
            </a:r>
            <a:endParaRPr lang="es-ES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rbitron" panose="02000000000000000000" pitchFamily="2" charset="0"/>
            </a:endParaRPr>
          </a:p>
          <a:p>
            <a:pPr algn="just">
              <a:buClr>
                <a:srgbClr val="595959"/>
              </a:buClr>
              <a:buFont typeface="Wingdings" panose="05000000000000000000" pitchFamily="2" charset="2"/>
              <a:buChar char="Ø"/>
            </a:pPr>
            <a:r>
              <a:rPr lang="es-E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El lenguaje del líder con su equipo.</a:t>
            </a:r>
            <a:endParaRPr lang="es-ES" sz="3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Font typeface="Arial" panose="020B0604020202020204" pitchFamily="34" charset="0"/>
              <a:buNone/>
            </a:pPr>
            <a:endParaRPr lang="es-ES" dirty="0" smtClean="0"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Font typeface="Arial" panose="020B0604020202020204" pitchFamily="34" charset="0"/>
              <a:buNone/>
            </a:pPr>
            <a:endParaRPr lang="es-ES" dirty="0" smtClean="0"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Font typeface="Arial" panose="020B0604020202020204" pitchFamily="34" charset="0"/>
              <a:buNone/>
            </a:pPr>
            <a:endParaRPr lang="es-ES" dirty="0" smtClean="0"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Font typeface="Arial" panose="020B0604020202020204" pitchFamily="34" charset="0"/>
              <a:buNone/>
            </a:pPr>
            <a:endParaRPr lang="es-ES" dirty="0" smtClean="0">
              <a:latin typeface="Orbitron" panose="02000000000000000000" pitchFamily="2" charset="0"/>
            </a:endParaRPr>
          </a:p>
          <a:p>
            <a:pPr algn="just">
              <a:buClr>
                <a:srgbClr val="595959"/>
              </a:buClr>
              <a:buFont typeface="Wingdings" panose="05000000000000000000" pitchFamily="2" charset="2"/>
              <a:buChar char="v"/>
            </a:pPr>
            <a:endParaRPr lang="es-ES" dirty="0">
              <a:latin typeface="Orbitron" panose="02000000000000000000" pitchFamily="2" charset="0"/>
            </a:endParaRPr>
          </a:p>
        </p:txBody>
      </p:sp>
      <p:sp>
        <p:nvSpPr>
          <p:cNvPr id="9" name="Marcador de posición de contenido 2"/>
          <p:cNvSpPr txBox="1">
            <a:spLocks/>
          </p:cNvSpPr>
          <p:nvPr/>
        </p:nvSpPr>
        <p:spPr>
          <a:xfrm>
            <a:off x="8327677" y="2279562"/>
            <a:ext cx="3752706" cy="3786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595959"/>
              </a:buClr>
              <a:buFont typeface="Wingdings" panose="05000000000000000000" pitchFamily="2" charset="2"/>
              <a:buChar char="Ø"/>
            </a:pPr>
            <a:r>
              <a:rPr lang="es-E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Crea tu marca 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profesional.</a:t>
            </a:r>
            <a:endParaRPr lang="es-E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rbitron" panose="02000000000000000000" pitchFamily="2" charset="0"/>
            </a:endParaRPr>
          </a:p>
          <a:p>
            <a:pPr algn="just">
              <a:buClr>
                <a:srgbClr val="595959"/>
              </a:buClr>
              <a:buFont typeface="Wingdings" panose="05000000000000000000" pitchFamily="2" charset="2"/>
              <a:buChar char="Ø"/>
            </a:pPr>
            <a:r>
              <a:rPr lang="es-E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Cómo hacer un currículo 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eficiente.</a:t>
            </a:r>
            <a:endParaRPr lang="es-E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rbitron" panose="02000000000000000000" pitchFamily="2" charset="0"/>
            </a:endParaRPr>
          </a:p>
          <a:p>
            <a:pPr algn="just">
              <a:buClr>
                <a:srgbClr val="595959"/>
              </a:buClr>
              <a:buFont typeface="Wingdings" panose="05000000000000000000" pitchFamily="2" charset="2"/>
              <a:buChar char="Ø"/>
            </a:pPr>
            <a:r>
              <a:rPr lang="es-E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Definamos 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cómo </a:t>
            </a:r>
            <a:r>
              <a:rPr lang="es-E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trabajar con 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LinkedIn.</a:t>
            </a:r>
            <a:endParaRPr lang="es-E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rbitron" panose="02000000000000000000" pitchFamily="2" charset="0"/>
            </a:endParaRPr>
          </a:p>
          <a:p>
            <a:pPr algn="just">
              <a:buClr>
                <a:srgbClr val="595959"/>
              </a:buClr>
              <a:buFont typeface="Wingdings" panose="05000000000000000000" pitchFamily="2" charset="2"/>
              <a:buChar char="Ø"/>
            </a:pPr>
            <a:r>
              <a:rPr lang="es-E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Aprende a utilizar el sistema 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emocional.</a:t>
            </a:r>
            <a:endParaRPr lang="es-E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rbitron" panose="02000000000000000000" pitchFamily="2" charset="0"/>
            </a:endParaRPr>
          </a:p>
          <a:p>
            <a:pPr algn="just">
              <a:buClr>
                <a:srgbClr val="595959"/>
              </a:buClr>
              <a:buFont typeface="Wingdings" panose="05000000000000000000" pitchFamily="2" charset="2"/>
              <a:buChar char="Ø"/>
            </a:pPr>
            <a:r>
              <a:rPr lang="es-E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Dónde están las oportunidades de 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empleo.</a:t>
            </a:r>
          </a:p>
          <a:p>
            <a:pPr marL="0" indent="0" algn="just">
              <a:buClr>
                <a:srgbClr val="595959"/>
              </a:buClr>
              <a:buFont typeface="Arial" panose="020B0604020202020204" pitchFamily="34" charset="0"/>
              <a:buNone/>
            </a:pPr>
            <a:endParaRPr lang="es-ES" dirty="0" smtClean="0"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Font typeface="Arial" panose="020B0604020202020204" pitchFamily="34" charset="0"/>
              <a:buNone/>
            </a:pPr>
            <a:endParaRPr lang="es-ES" dirty="0" smtClean="0"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Font typeface="Arial" panose="020B0604020202020204" pitchFamily="34" charset="0"/>
              <a:buNone/>
            </a:pPr>
            <a:endParaRPr lang="es-ES" dirty="0" smtClean="0"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Font typeface="Arial" panose="020B0604020202020204" pitchFamily="34" charset="0"/>
              <a:buNone/>
            </a:pPr>
            <a:endParaRPr lang="es-ES" dirty="0" smtClean="0">
              <a:latin typeface="Orbitron" panose="02000000000000000000" pitchFamily="2" charset="0"/>
            </a:endParaRPr>
          </a:p>
          <a:p>
            <a:pPr algn="just">
              <a:buClr>
                <a:srgbClr val="595959"/>
              </a:buClr>
              <a:buFont typeface="Wingdings" panose="05000000000000000000" pitchFamily="2" charset="2"/>
              <a:buChar char="v"/>
            </a:pPr>
            <a:endParaRPr lang="es-ES" dirty="0">
              <a:latin typeface="Orbitron" panose="02000000000000000000" pitchFamily="2" charset="0"/>
            </a:endParaRPr>
          </a:p>
        </p:txBody>
      </p:sp>
      <p:sp>
        <p:nvSpPr>
          <p:cNvPr id="10" name="Marcador de posición de contenido 2"/>
          <p:cNvSpPr txBox="1">
            <a:spLocks/>
          </p:cNvSpPr>
          <p:nvPr/>
        </p:nvSpPr>
        <p:spPr>
          <a:xfrm>
            <a:off x="302651" y="1667321"/>
            <a:ext cx="3567448" cy="412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595959"/>
              </a:buClr>
              <a:buNone/>
            </a:pPr>
            <a:r>
              <a:rPr lang="es-ES" sz="1900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Las 4 A de la Motivación</a:t>
            </a:r>
            <a:endParaRPr lang="es-ES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Font typeface="Arial" panose="020B0604020202020204" pitchFamily="34" charset="0"/>
              <a:buNone/>
            </a:pPr>
            <a:endParaRPr lang="es-ES" dirty="0" smtClean="0"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Font typeface="Arial" panose="020B0604020202020204" pitchFamily="34" charset="0"/>
              <a:buNone/>
            </a:pPr>
            <a:endParaRPr lang="es-ES" dirty="0" smtClean="0"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Font typeface="Arial" panose="020B0604020202020204" pitchFamily="34" charset="0"/>
              <a:buNone/>
            </a:pPr>
            <a:endParaRPr lang="es-ES" dirty="0" smtClean="0">
              <a:latin typeface="Orbitron" panose="02000000000000000000" pitchFamily="2" charset="0"/>
            </a:endParaRPr>
          </a:p>
          <a:p>
            <a:pPr algn="just">
              <a:buClr>
                <a:srgbClr val="595959"/>
              </a:buClr>
              <a:buFont typeface="Wingdings" panose="05000000000000000000" pitchFamily="2" charset="2"/>
              <a:buChar char="v"/>
            </a:pPr>
            <a:endParaRPr lang="es-ES" dirty="0">
              <a:latin typeface="Orbitron" panose="02000000000000000000" pitchFamily="2" charset="0"/>
            </a:endParaRPr>
          </a:p>
        </p:txBody>
      </p:sp>
      <p:sp>
        <p:nvSpPr>
          <p:cNvPr id="11" name="Marcador de posición de contenido 2"/>
          <p:cNvSpPr txBox="1">
            <a:spLocks/>
          </p:cNvSpPr>
          <p:nvPr/>
        </p:nvSpPr>
        <p:spPr>
          <a:xfrm>
            <a:off x="4531051" y="1668556"/>
            <a:ext cx="3567448" cy="412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595959"/>
              </a:buClr>
              <a:buNone/>
            </a:pPr>
            <a:r>
              <a:rPr lang="es-ES" sz="1900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La Pizarra del Líder</a:t>
            </a:r>
          </a:p>
          <a:p>
            <a:pPr marL="0" indent="0" algn="just">
              <a:buClr>
                <a:srgbClr val="595959"/>
              </a:buClr>
              <a:buFont typeface="Arial" panose="020B0604020202020204" pitchFamily="34" charset="0"/>
              <a:buNone/>
            </a:pPr>
            <a:endParaRPr lang="es-ES" dirty="0" smtClean="0"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Font typeface="Arial" panose="020B0604020202020204" pitchFamily="34" charset="0"/>
              <a:buNone/>
            </a:pPr>
            <a:endParaRPr lang="es-ES" dirty="0" smtClean="0"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Font typeface="Arial" panose="020B0604020202020204" pitchFamily="34" charset="0"/>
              <a:buNone/>
            </a:pPr>
            <a:endParaRPr lang="es-ES" dirty="0" smtClean="0">
              <a:latin typeface="Orbitron" panose="02000000000000000000" pitchFamily="2" charset="0"/>
            </a:endParaRPr>
          </a:p>
        </p:txBody>
      </p:sp>
      <p:sp>
        <p:nvSpPr>
          <p:cNvPr id="12" name="Marcador de posición de contenido 2"/>
          <p:cNvSpPr txBox="1">
            <a:spLocks/>
          </p:cNvSpPr>
          <p:nvPr/>
        </p:nvSpPr>
        <p:spPr>
          <a:xfrm>
            <a:off x="8252880" y="1631408"/>
            <a:ext cx="3827502" cy="648153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595959"/>
              </a:buClr>
              <a:buNone/>
            </a:pPr>
            <a:r>
              <a:rPr lang="es-ES" sz="4800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Mejora de la Empleabilidad de las Personas</a:t>
            </a:r>
          </a:p>
          <a:p>
            <a:pPr marL="0" indent="0" algn="just">
              <a:buClr>
                <a:srgbClr val="595959"/>
              </a:buClr>
              <a:buFont typeface="Arial" panose="020B0604020202020204" pitchFamily="34" charset="0"/>
              <a:buNone/>
            </a:pPr>
            <a:endParaRPr lang="es-ES" dirty="0" smtClean="0"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Font typeface="Arial" panose="020B0604020202020204" pitchFamily="34" charset="0"/>
              <a:buNone/>
            </a:pPr>
            <a:endParaRPr lang="es-ES" dirty="0" smtClean="0"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Font typeface="Arial" panose="020B0604020202020204" pitchFamily="34" charset="0"/>
              <a:buNone/>
            </a:pPr>
            <a:endParaRPr lang="es-ES" dirty="0" smtClean="0"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Font typeface="Arial" panose="020B0604020202020204" pitchFamily="34" charset="0"/>
              <a:buNone/>
            </a:pPr>
            <a:endParaRPr lang="es-ES" dirty="0" smtClean="0"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Font typeface="Arial" panose="020B0604020202020204" pitchFamily="34" charset="0"/>
              <a:buNone/>
            </a:pPr>
            <a:endParaRPr lang="es-ES" dirty="0" smtClean="0">
              <a:latin typeface="Orbitro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44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86375" y="356230"/>
            <a:ext cx="9589809" cy="66748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s-ES" sz="2800" dirty="0" smtClean="0">
                <a:latin typeface="Orbitron" panose="02000000000000000000" pitchFamily="2" charset="0"/>
              </a:rPr>
              <a:t>Contacto</a:t>
            </a:r>
            <a:endParaRPr lang="es-ES" sz="2800" dirty="0">
              <a:latin typeface="Orbitron" panose="02000000000000000000" pitchFamily="2" charset="0"/>
            </a:endParaRP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56591" y="689972"/>
            <a:ext cx="11119593" cy="585660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Clr>
                <a:srgbClr val="595959"/>
              </a:buClr>
              <a:buNone/>
            </a:pPr>
            <a:endParaRPr lang="es-ES" dirty="0" smtClean="0"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None/>
            </a:pPr>
            <a:endParaRPr lang="es-ES" dirty="0"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None/>
            </a:pPr>
            <a:endParaRPr lang="es-ES" sz="2000" dirty="0" smtClean="0">
              <a:solidFill>
                <a:schemeClr val="accent2"/>
              </a:solidFill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None/>
            </a:pPr>
            <a:r>
              <a:rPr lang="es-E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Solicite presupuesto</a:t>
            </a:r>
          </a:p>
          <a:p>
            <a:pPr marL="0" indent="0" algn="just">
              <a:buClr>
                <a:srgbClr val="595959"/>
              </a:buClr>
              <a:buNone/>
            </a:pPr>
            <a:endParaRPr lang="es-ES" sz="3600" dirty="0" smtClean="0">
              <a:solidFill>
                <a:schemeClr val="accent2"/>
              </a:solidFill>
              <a:latin typeface="Orbitron" panose="02000000000000000000" pitchFamily="2" charset="0"/>
            </a:endParaRPr>
          </a:p>
          <a:p>
            <a:pPr marL="0" indent="0">
              <a:buClr>
                <a:srgbClr val="595959"/>
              </a:buClr>
              <a:buNone/>
            </a:pP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Alberto Carcedo Olivares</a:t>
            </a:r>
          </a:p>
          <a:p>
            <a:pPr marL="0" indent="0">
              <a:buClr>
                <a:srgbClr val="595959"/>
              </a:buClr>
              <a:buNone/>
            </a:pP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	+34 619310351</a:t>
            </a:r>
          </a:p>
          <a:p>
            <a:pPr marL="0" indent="0">
              <a:buClr>
                <a:srgbClr val="595959"/>
              </a:buClr>
              <a:buNone/>
            </a:pP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	</a:t>
            </a:r>
            <a:r>
              <a:rPr lang="es-E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acarcedo</a:t>
            </a:r>
            <a:r>
              <a:rPr lang="es-E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@acminnovacion.com</a:t>
            </a:r>
            <a:endParaRPr lang="es-E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rbitron" panose="02000000000000000000" pitchFamily="2" charset="0"/>
            </a:endParaRPr>
          </a:p>
          <a:p>
            <a:pPr marL="0" indent="0">
              <a:buClr>
                <a:srgbClr val="595959"/>
              </a:buClr>
              <a:buNone/>
            </a:pPr>
            <a:endParaRPr lang="es-E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rbitron" panose="02000000000000000000" pitchFamily="2" charset="0"/>
            </a:endParaRPr>
          </a:p>
          <a:p>
            <a:pPr marL="0" indent="0">
              <a:buClr>
                <a:srgbClr val="595959"/>
              </a:buClr>
              <a:buNone/>
            </a:pP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Montserrat Mitjanas (Executive Assistant)</a:t>
            </a:r>
          </a:p>
          <a:p>
            <a:pPr marL="0" indent="0">
              <a:buClr>
                <a:srgbClr val="595959"/>
              </a:buClr>
              <a:buNone/>
            </a:pPr>
            <a:r>
              <a:rPr lang="es-E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	</a:t>
            </a: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+34 620200968</a:t>
            </a:r>
          </a:p>
          <a:p>
            <a:pPr marL="0" indent="0">
              <a:buClr>
                <a:srgbClr val="595959"/>
              </a:buClr>
              <a:buNone/>
            </a:pPr>
            <a:endParaRPr lang="es-E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rbitron" panose="02000000000000000000" pitchFamily="2" charset="0"/>
            </a:endParaRPr>
          </a:p>
          <a:p>
            <a:pPr marL="0" indent="0">
              <a:buClr>
                <a:srgbClr val="595959"/>
              </a:buClr>
              <a:buNone/>
            </a:pP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						</a:t>
            </a:r>
            <a:r>
              <a:rPr lang="es-ES" sz="3600" dirty="0" smtClean="0">
                <a:solidFill>
                  <a:schemeClr val="accent2"/>
                </a:solidFill>
                <a:latin typeface="Orbitron" panose="02000000000000000000" pitchFamily="2" charset="0"/>
              </a:rPr>
              <a:t>ACM Innovación y Personas</a:t>
            </a:r>
          </a:p>
          <a:p>
            <a:pPr marL="0" indent="0">
              <a:buClr>
                <a:srgbClr val="595959"/>
              </a:buClr>
              <a:buNone/>
            </a:pP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rbitron" panose="02000000000000000000" pitchFamily="2" charset="0"/>
              </a:rPr>
              <a:t>					C/ Marqués de la Valdavia, 9, 28012, Madrid</a:t>
            </a:r>
          </a:p>
          <a:p>
            <a:pPr marL="0" indent="0" algn="just">
              <a:buClr>
                <a:srgbClr val="595959"/>
              </a:buClr>
              <a:buNone/>
            </a:pPr>
            <a:endParaRPr lang="es-ES" dirty="0"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None/>
            </a:pPr>
            <a:endParaRPr lang="es-ES" dirty="0" smtClean="0"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None/>
            </a:pPr>
            <a:endParaRPr lang="es-ES" dirty="0">
              <a:latin typeface="Orbitron" panose="02000000000000000000" pitchFamily="2" charset="0"/>
            </a:endParaRPr>
          </a:p>
          <a:p>
            <a:pPr marL="0" indent="0" algn="just">
              <a:buClr>
                <a:srgbClr val="595959"/>
              </a:buClr>
              <a:buNone/>
            </a:pPr>
            <a:endParaRPr lang="es-ES" dirty="0">
              <a:latin typeface="Orbitron" panose="02000000000000000000" pitchFamily="2" charset="0"/>
            </a:endParaRPr>
          </a:p>
          <a:p>
            <a:pPr algn="just">
              <a:buClr>
                <a:srgbClr val="595959"/>
              </a:buClr>
              <a:buFont typeface="Wingdings" panose="05000000000000000000" pitchFamily="2" charset="2"/>
              <a:buChar char="v"/>
            </a:pPr>
            <a:endParaRPr lang="es-ES" sz="2400" b="0" i="0" dirty="0">
              <a:latin typeface="Orbitron" panose="02000000000000000000" pitchFamily="2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536" y="0"/>
            <a:ext cx="2207912" cy="137994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/>
            </a:outerShdw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9489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ales Direction 16X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lesDirection_16x9_TP103431346" id="{7967F6BA-A0E9-4090-803B-5E1B26E67236}" vid="{D2858717-EA9D-40E4-B182-4BE6C8B5EBEC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0D23229-ACB3-4158-AD37-197CF91833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dirección del negocio (pantalla panorámica)</Template>
  <TotalTime>0</TotalTime>
  <Words>278</Words>
  <Application>Microsoft Macintosh PowerPoint</Application>
  <PresentationFormat>Personalizado</PresentationFormat>
  <Paragraphs>76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Sales Direction 16X9</vt:lpstr>
      <vt:lpstr>ACM  Innovación y Personas</vt:lpstr>
      <vt:lpstr>Conferenciante</vt:lpstr>
      <vt:lpstr>Contenido</vt:lpstr>
      <vt:lpstr>Contacto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2017-04-05T08:17:25Z</dcterms:created>
  <dcterms:modified xsi:type="dcterms:W3CDTF">2017-05-15T15:01:01Z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